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3"/>
    <p:sldId id="257" r:id="rId4"/>
    <p:sldId id="264" r:id="rId5"/>
    <p:sldId id="266" r:id="rId6"/>
    <p:sldId id="265" r:id="rId7"/>
    <p:sldId id="268" r:id="rId8"/>
    <p:sldId id="270" r:id="rId9"/>
    <p:sldId id="260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6" userDrawn="1">
          <p15:clr>
            <a:srgbClr val="A4A3A4"/>
          </p15:clr>
        </p15:guide>
        <p15:guide id="2" pos="38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7F7A"/>
    <a:srgbClr val="FFFFFF"/>
    <a:srgbClr val="277A76"/>
    <a:srgbClr val="277975"/>
    <a:srgbClr val="297B77"/>
    <a:srgbClr val="267B76"/>
    <a:srgbClr val="287A76"/>
    <a:srgbClr val="257571"/>
    <a:srgbClr val="257570"/>
    <a:srgbClr val="2C70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4408" autoAdjust="0"/>
  </p:normalViewPr>
  <p:slideViewPr>
    <p:cSldViewPr snapToGrid="0" snapToObjects="1" showGuides="1">
      <p:cViewPr varScale="1">
        <p:scale>
          <a:sx n="74" d="100"/>
          <a:sy n="74" d="100"/>
        </p:scale>
        <p:origin x="-1146" y="-102"/>
      </p:cViewPr>
      <p:guideLst>
        <p:guide orient="horz" pos="2096"/>
        <p:guide pos="38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4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54798-9208-864D-A425-5240015C40A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B1E51-0E9A-3C47-9BDA-A9621574F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kumimoji="1" lang="zh-CN" altLang="en-US"/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  <p:pic>
        <p:nvPicPr>
          <p:cNvPr id="2" name="图片 1" descr="医院logo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607935" y="158750"/>
            <a:ext cx="4395470" cy="7594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995080" y="1898163"/>
            <a:ext cx="619913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6600" b="1" spc="100" dirty="0" smtClean="0">
                <a:solidFill>
                  <a:schemeClr val="tx1"/>
                </a:solidFill>
                <a:latin typeface="Source Han Sans SC" charset="-122"/>
                <a:ea typeface="Source Han Sans SC" charset="-122"/>
                <a:cs typeface="Source Han Sans SC" charset="-122"/>
                <a:sym typeface="微软雅黑" panose="020B0503020204020204" charset="-122"/>
              </a:rPr>
              <a:t>市场调研论证会</a:t>
            </a:r>
            <a:endParaRPr kumimoji="1" lang="zh-CN" altLang="en-US" sz="6600" b="1" spc="100" dirty="0" smtClean="0">
              <a:solidFill>
                <a:schemeClr val="tx1"/>
              </a:solidFill>
              <a:latin typeface="Source Han Sans SC" charset="-122"/>
              <a:ea typeface="Source Han Sans SC" charset="-122"/>
              <a:cs typeface="Source Han Sans SC" charset="-122"/>
              <a:sym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12485" y="3767524"/>
            <a:ext cx="7371080" cy="1445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4400" spc="100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Han Sans SC Medium" charset="-122"/>
                <a:ea typeface="Source Han Sans SC Medium" charset="-122"/>
                <a:cs typeface="Source Han Sans SC Medium" charset="-122"/>
              </a:rPr>
              <a:t>项目名称：</a:t>
            </a:r>
            <a:r>
              <a:rPr kumimoji="1" lang="en-US" altLang="zh-CN" sz="4400" spc="100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Han Sans SC Medium" charset="-122"/>
                <a:ea typeface="Source Han Sans SC Medium" charset="-122"/>
                <a:cs typeface="Source Han Sans SC Medium" charset="-122"/>
              </a:rPr>
              <a:t>XXXXXXX</a:t>
            </a:r>
            <a:endParaRPr kumimoji="1" lang="en-US" altLang="zh-CN" sz="4400" spc="100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ource Han Sans SC Medium" charset="-122"/>
              <a:ea typeface="Source Han Sans SC Medium" charset="-122"/>
              <a:cs typeface="Source Han Sans SC Medium" charset="-122"/>
            </a:endParaRPr>
          </a:p>
          <a:p>
            <a:pPr algn="ctr"/>
            <a:r>
              <a:rPr kumimoji="1" lang="zh-CN" altLang="en-US" sz="4400" spc="100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Han Sans SC Medium" charset="-122"/>
                <a:ea typeface="Source Han Sans SC Medium" charset="-122"/>
                <a:cs typeface="Source Han Sans SC Medium" charset="-122"/>
              </a:rPr>
              <a:t>代理商或厂家名称：</a:t>
            </a:r>
            <a:r>
              <a:rPr kumimoji="1" lang="en-US" altLang="zh-CN" sz="4400" spc="1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Han Sans SC Medium" charset="-122"/>
                <a:ea typeface="Source Han Sans SC Medium" charset="-122"/>
                <a:cs typeface="Source Han Sans SC Medium" charset="-122"/>
                <a:sym typeface="+mn-ea"/>
              </a:rPr>
              <a:t>XXXXXXX</a:t>
            </a:r>
            <a:endParaRPr kumimoji="1" lang="en-US" altLang="zh-CN" sz="4400" spc="100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ource Han Sans SC Medium" charset="-122"/>
              <a:ea typeface="Source Han Sans SC Medium" charset="-122"/>
              <a:cs typeface="Source Han Sans SC Medium" charset="-122"/>
              <a:sym typeface="+mn-ea"/>
            </a:endParaRPr>
          </a:p>
        </p:txBody>
      </p:sp>
      <p:cxnSp>
        <p:nvCxnSpPr>
          <p:cNvPr id="11" name="直线连接符 10"/>
          <p:cNvCxnSpPr/>
          <p:nvPr/>
        </p:nvCxnSpPr>
        <p:spPr>
          <a:xfrm>
            <a:off x="10194925" y="5511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736600" y="386398"/>
            <a:ext cx="3960813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基本信息</a:t>
            </a:r>
            <a:endParaRPr lang="zh-CN" altLang="en-US" sz="32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735965" y="1075690"/>
          <a:ext cx="11130915" cy="5255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355"/>
                <a:gridCol w="8163560"/>
              </a:tblGrid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项目名称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品牌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型号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7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最低报价（万元）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7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供货期限（天）</a:t>
                      </a:r>
                      <a:endParaRPr lang="zh-CN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 b="1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是否有现货？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注册证号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注册证名称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厂家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产地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1400175" y="470218"/>
            <a:ext cx="3960813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基本信息</a:t>
            </a:r>
            <a:endParaRPr lang="zh-CN" altLang="en-US" sz="32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36600" y="1341755"/>
          <a:ext cx="10625455" cy="4857750"/>
        </p:xfrm>
        <a:graphic>
          <a:graphicData uri="http://schemas.openxmlformats.org/drawingml/2006/table">
            <a:tbl>
              <a:tblPr/>
              <a:tblGrid>
                <a:gridCol w="2707005"/>
                <a:gridCol w="7918450"/>
              </a:tblGrid>
              <a:tr h="130365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用途及功能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091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主要易损配件价格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主要配套耗材价格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详细说明配套耗材的名称，供货价格，能否收费，对应的收费编码，收费标准等相关信息；无相关配套耗材，则写无。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448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是否涉及工程改造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2000" b="1" i="0" u="none" strike="noStrike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场地面积要求：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2000" b="1" i="0" u="none" strike="noStrike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电源及功率要求：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对安装场地有无特殊要求，如排污，放射防护等。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736600" y="517843"/>
            <a:ext cx="3960813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 smtClean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配置清单及</a:t>
            </a:r>
            <a:r>
              <a:rPr lang="zh-CN" altLang="en-US" sz="3200" b="1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价格</a:t>
            </a:r>
            <a:endParaRPr lang="zh-CN" altLang="en-US" sz="3200" b="1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36600" y="1341755"/>
          <a:ext cx="10484169" cy="3091180"/>
        </p:xfrm>
        <a:graphic>
          <a:graphicData uri="http://schemas.openxmlformats.org/drawingml/2006/table">
            <a:tbl>
              <a:tblPr/>
              <a:tblGrid>
                <a:gridCol w="1116965"/>
                <a:gridCol w="3471545"/>
                <a:gridCol w="2278380"/>
                <a:gridCol w="3617279"/>
              </a:tblGrid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序号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货物名称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数量/单位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分项报价（元）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1400175" y="470218"/>
            <a:ext cx="3960813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售后服务</a:t>
            </a:r>
            <a:endParaRPr lang="zh-CN" altLang="en-US" sz="3200" b="1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7413" name="TextBox 3"/>
          <p:cNvSpPr>
            <a:spLocks noChangeArrowheads="1"/>
          </p:cNvSpPr>
          <p:nvPr/>
        </p:nvSpPr>
        <p:spPr bwMode="auto">
          <a:xfrm>
            <a:off x="603250" y="410210"/>
            <a:ext cx="62738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三</a:t>
            </a:r>
            <a:endParaRPr lang="zh-CN" altLang="en-US" sz="3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36600" y="1341755"/>
          <a:ext cx="10625455" cy="4074795"/>
        </p:xfrm>
        <a:graphic>
          <a:graphicData uri="http://schemas.openxmlformats.org/drawingml/2006/table">
            <a:tbl>
              <a:tblPr/>
              <a:tblGrid>
                <a:gridCol w="3509010"/>
                <a:gridCol w="7116445"/>
              </a:tblGrid>
              <a:tr h="135826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r>
                        <a:rPr lang="zh-CN" altLang="en-US" sz="2000" b="1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原厂免费保修期（不低于三年</a:t>
                      </a:r>
                      <a:r>
                        <a:rPr lang="zh-CN" altLang="en-US" sz="2000" b="1" dirty="0" smtClean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）</a:t>
                      </a:r>
                      <a:endParaRPr lang="en-US" altLang="zh-CN" sz="2000" b="1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</a:pPr>
                      <a:r>
                        <a:rPr lang="zh-CN" altLang="en-US" sz="2000" b="1" dirty="0" smtClean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及维保报价</a:t>
                      </a:r>
                      <a:endParaRPr lang="zh-CN" altLang="en-US" sz="2000" b="1" i="0" u="none" strike="noStrike" kern="1200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b="1" i="0" strike="noStrike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列明设备（含附件）的免费</a:t>
                      </a:r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保修期。</a:t>
                      </a:r>
                      <a:endParaRPr lang="en-US" altLang="zh-CN" sz="2000" b="1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并列明出保后的年维保费用</a:t>
                      </a:r>
                      <a:endParaRPr lang="zh-CN" altLang="en-US" sz="2000" b="1" i="0" u="none" strike="noStrike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26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人员培训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b="1" i="0" strike="noStrike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</a:t>
                      </a:r>
                      <a:endParaRPr lang="zh-CN" altLang="en-US" sz="2000" b="1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26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其他支持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231140" y="175895"/>
            <a:ext cx="639953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产品技术/性能优势</a:t>
            </a:r>
            <a:r>
              <a:rPr lang="zh-CN" altLang="en-US" sz="1200" b="1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（限一页）</a:t>
            </a:r>
            <a:endParaRPr lang="zh-CN" altLang="en-US" sz="1200" b="1" dirty="0">
              <a:solidFill>
                <a:schemeClr val="bg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243205" y="187960"/>
            <a:ext cx="232029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用户名单</a:t>
            </a:r>
            <a:endParaRPr lang="zh-CN" altLang="en-US" sz="3200" b="1" dirty="0">
              <a:solidFill>
                <a:schemeClr val="bg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349250" y="560070"/>
            <a:ext cx="5823585" cy="110680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53920" y="2456180"/>
            <a:ext cx="602551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6600" b="1" spc="1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urce Han Sans SC" charset="-122"/>
                <a:ea typeface="Source Han Sans SC" charset="-122"/>
                <a:cs typeface="Source Han Sans SC" charset="-122"/>
              </a:rPr>
              <a:t>谢谢观看</a:t>
            </a:r>
            <a:endParaRPr kumimoji="1" lang="zh-CN" altLang="en-US" sz="6600" b="1" spc="1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ource Han Sans SC" charset="-122"/>
              <a:ea typeface="Source Han Sans SC" charset="-122"/>
              <a:cs typeface="Source Han Sans SC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77fa9813-4542-413c-a023-1f381a025b04}"/>
  <p:tag name="TABLE_ENDDRAG_ORIGIN_RECT" val="836*401"/>
  <p:tag name="TABLE_ENDDRAG_RECT" val="58*105*836*401"/>
</p:tagLst>
</file>

<file path=ppt/tags/tag2.xml><?xml version="1.0" encoding="utf-8"?>
<p:tagLst xmlns:p="http://schemas.openxmlformats.org/presentationml/2006/main">
  <p:tag name="KSO_WM_UNIT_TABLE_BEAUTIFY" val="smartTable{77fa9813-4542-413c-a023-1f381a025b04}"/>
  <p:tag name="TABLE_ENDDRAG_ORIGIN_RECT" val="836*318"/>
  <p:tag name="TABLE_ENDDRAG_RECT" val="58*105*836*318"/>
</p:tagLst>
</file>

<file path=ppt/tags/tag3.xml><?xml version="1.0" encoding="utf-8"?>
<p:tagLst xmlns:p="http://schemas.openxmlformats.org/presentationml/2006/main">
  <p:tag name="KSO_WM_UNIT_TABLE_BEAUTIFY" val="smartTable{43512254-50df-4eb4-94e6-6ba9a81f0533}"/>
  <p:tag name="TABLE_ENDDRAG_ORIGIN_RECT" val="836*320"/>
  <p:tag name="TABLE_ENDDRAG_RECT" val="58*105*836*320"/>
</p:tagLst>
</file>

<file path=ppt/tags/tag4.xml><?xml version="1.0" encoding="utf-8"?>
<p:tagLst xmlns:p="http://schemas.openxmlformats.org/presentationml/2006/main">
  <p:tag name="KSO_WPP_MARK_KEY" val="957821d8-3254-4d90-90ed-841657e88ee9"/>
  <p:tag name="COMMONDATA" val="eyJoZGlkIjoiNTU1ZGU4MWU0YzgxZTY5NjE0NTUzYTRlNDY4OWVjMDMifQ=="/>
</p:tagLst>
</file>

<file path=ppt/theme/theme1.xml><?xml version="1.0" encoding="utf-8"?>
<a:theme xmlns:a="http://schemas.openxmlformats.org/drawingml/2006/main" name="默认设计模板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EF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WPS 演示</Application>
  <PresentationFormat>自定义</PresentationFormat>
  <Paragraphs>75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Source Han Sans SC</vt:lpstr>
      <vt:lpstr>微软雅黑</vt:lpstr>
      <vt:lpstr>Source Han Sans SC Medium</vt:lpstr>
      <vt:lpstr>Calibri</vt:lpstr>
      <vt:lpstr>Arial Unicode MS</vt:lpstr>
      <vt:lpstr>等线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林</cp:lastModifiedBy>
  <cp:revision>27</cp:revision>
  <dcterms:created xsi:type="dcterms:W3CDTF">2019-07-16T06:30:00Z</dcterms:created>
  <dcterms:modified xsi:type="dcterms:W3CDTF">2024-03-01T00:26:03Z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232BBC62BA1A4F729894C302BC6D013C</vt:lpwstr>
  </property>
  <property fmtid="{D5CDD505-2E9C-101B-9397-08002B2CF9AE}" pid="3" name="KSOProductBuildVer">
    <vt:lpwstr>2052-12.1.0.16250</vt:lpwstr>
  </property>
</Properties>
</file>